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25"/>
    <p:restoredTop sz="85170"/>
  </p:normalViewPr>
  <p:slideViewPr>
    <p:cSldViewPr snapToGrid="0" snapToObjects="1">
      <p:cViewPr varScale="1">
        <p:scale>
          <a:sx n="104" d="100"/>
          <a:sy n="104" d="100"/>
        </p:scale>
        <p:origin x="240" y="28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9/5/24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9/5/24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9/5/24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9/5/24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9/5/24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9/5/24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9/5/24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9/5/24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9/5/24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9/5/24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9/5/24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cf-courses-data.s3.us.cloud-object-storage.appdomain.cloud/IBM-DS0321EN-SkillsNetwork/datasets/API_call_spacex_api.json"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ndex.php?title=List_of_Falcon_9_and_Falcon_Heavy_launches&amp;oldid=1027686922"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Jerry Tang</a:t>
            </a:r>
          </a:p>
          <a:p>
            <a:r>
              <a:rPr lang="en-US" dirty="0">
                <a:solidFill>
                  <a:schemeClr val="bg2"/>
                </a:solidFill>
                <a:latin typeface="Abadi" panose="020B0604020104020204" pitchFamily="34" charset="0"/>
                <a:ea typeface="SF Pro" pitchFamily="2" charset="0"/>
                <a:cs typeface="SF Pro" pitchFamily="2" charset="0"/>
              </a:rPr>
              <a:t>09-04-2024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91294"/>
            <a:ext cx="10326708" cy="443427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br>
              <a:rPr lang="en-US" sz="2200" dirty="0">
                <a:solidFill>
                  <a:schemeClr val="accent3">
                    <a:lumMod val="25000"/>
                  </a:schemeClr>
                </a:solidFill>
                <a:latin typeface="Abadi" panose="020B0604020104020204" pitchFamily="34" charset="0"/>
              </a:rPr>
            </a:br>
            <a:br>
              <a:rPr lang="en-US" sz="1400" dirty="0">
                <a:solidFill>
                  <a:schemeClr val="accent3">
                    <a:lumMod val="25000"/>
                  </a:schemeClr>
                </a:solidFill>
                <a:latin typeface="Abadi" panose="020B0604020104020204" pitchFamily="34" charset="0"/>
              </a:rPr>
            </a:br>
            <a:r>
              <a:rPr lang="en-US" sz="1400" b="0" i="0" u="none" strike="noStrike" dirty="0">
                <a:solidFill>
                  <a:srgbClr val="000000"/>
                </a:solidFill>
                <a:effectLst/>
                <a:latin typeface="Abadi" panose="020B0604020104020204" pitchFamily="34" charset="0"/>
              </a:rPr>
              <a:t>We conducted the analysis using </a:t>
            </a:r>
            <a:r>
              <a:rPr lang="en-US" sz="1400" b="0" i="0" u="none" strike="noStrike" dirty="0" err="1">
                <a:solidFill>
                  <a:srgbClr val="000000"/>
                </a:solidFill>
                <a:effectLst/>
                <a:latin typeface="Abadi" panose="020B0604020104020204" pitchFamily="34" charset="0"/>
              </a:rPr>
              <a:t>Jupyter</a:t>
            </a:r>
            <a:r>
              <a:rPr lang="en-US" sz="1400" b="0" i="0" u="none" strike="noStrike" dirty="0">
                <a:solidFill>
                  <a:srgbClr val="000000"/>
                </a:solidFill>
                <a:effectLst/>
                <a:latin typeface="Abadi" panose="020B0604020104020204" pitchFamily="34" charset="0"/>
              </a:rPr>
              <a:t> Notebook and various data science libraries. Data on Falcon 9 landings was gathered through APIs and web scraping from Wikipedia. Visualizations were created to explore relationships between variables. The data was split into training and testing sets, with multiple classification models cross-validated to identify the best model for predicting landing outcomes.</a:t>
            </a: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br>
              <a:rPr lang="en-US" sz="2200" dirty="0">
                <a:solidFill>
                  <a:schemeClr val="accent3">
                    <a:lumMod val="25000"/>
                  </a:schemeClr>
                </a:solidFill>
                <a:latin typeface="Abadi" panose="020B0604020104020204" pitchFamily="34" charset="0"/>
              </a:rPr>
            </a:br>
            <a:br>
              <a:rPr lang="en-US" sz="1400" dirty="0">
                <a:solidFill>
                  <a:schemeClr val="accent3">
                    <a:lumMod val="25000"/>
                  </a:schemeClr>
                </a:solidFill>
                <a:latin typeface="Abadi" panose="020B0604020104020204" pitchFamily="34" charset="0"/>
              </a:rPr>
            </a:br>
            <a:r>
              <a:rPr lang="en-US" sz="1400" b="0" i="0" u="none" strike="noStrike" dirty="0">
                <a:solidFill>
                  <a:srgbClr val="000000"/>
                </a:solidFill>
                <a:effectLst/>
                <a:latin typeface="Abadi" panose="020B0604020104020204" pitchFamily="34" charset="0"/>
              </a:rPr>
              <a:t>Since 2013, the success rate has increased year over year. SSO and VLEO are the orbits with highest success rate, excluding those that only had a single launch. The correlation between load mass and landing out are inconclusive. All classification models we used have performed identically, with a R^2 score of 83.33%</a:t>
            </a:r>
            <a:endParaRPr lang="en-US" sz="1400" b="0" dirty="0">
              <a:effectLst/>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2"/>
            <a:ext cx="10399485" cy="3309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tx1"/>
                </a:solidFill>
                <a:latin typeface="Abadi" panose="020B0604020104020204" pitchFamily="34" charset="0"/>
              </a:rPr>
              <a:t>Project background and context</a:t>
            </a:r>
            <a:br>
              <a:rPr lang="en-US" sz="2200" dirty="0">
                <a:solidFill>
                  <a:schemeClr val="tx1"/>
                </a:solidFill>
                <a:latin typeface="Abadi" panose="020B0604020104020204" pitchFamily="34" charset="0"/>
              </a:rPr>
            </a:br>
            <a:br>
              <a:rPr lang="en-US" sz="1600" dirty="0">
                <a:solidFill>
                  <a:schemeClr val="tx1"/>
                </a:solidFill>
                <a:latin typeface="Abadi" panose="020B0604020104020204" pitchFamily="34" charset="0"/>
              </a:rPr>
            </a:br>
            <a:r>
              <a:rPr lang="en-US" sz="1600" b="0" i="0" u="none" strike="noStrike" dirty="0">
                <a:solidFill>
                  <a:srgbClr val="000000"/>
                </a:solidFill>
                <a:effectLst/>
                <a:latin typeface="Abadi" panose="020B0604020104020204" pitchFamily="34" charset="0"/>
              </a:rPr>
              <a:t>According to the SpaceX website, each Falcon 9 rocket launch costs 62 million dollars; other providers cost upward of 165 million dollars. The savings comes from SpaceX's ability to reuse the first stage. Therefore if we can determine if the first stage will land, we can determine the cost of a launch. </a:t>
            </a:r>
          </a:p>
          <a:p>
            <a:pPr>
              <a:spcBef>
                <a:spcPts val="1400"/>
              </a:spcBef>
            </a:pPr>
            <a:r>
              <a:rPr lang="en-US" sz="2200" dirty="0">
                <a:solidFill>
                  <a:schemeClr val="tx1"/>
                </a:solidFill>
                <a:latin typeface="Abadi" panose="020B0604020104020204" pitchFamily="34" charset="0"/>
                <a:cs typeface="Arial" panose="020B0604020202020204" pitchFamily="34" charset="0"/>
              </a:rPr>
              <a:t>Problems you want to find answers</a:t>
            </a:r>
            <a:br>
              <a:rPr lang="en-US" sz="2200" dirty="0">
                <a:solidFill>
                  <a:schemeClr val="tx1"/>
                </a:solidFill>
                <a:latin typeface="Abadi" panose="020B0604020104020204" pitchFamily="34" charset="0"/>
                <a:cs typeface="Arial" panose="020B0604020202020204" pitchFamily="34" charset="0"/>
              </a:rPr>
            </a:br>
            <a:br>
              <a:rPr lang="en-US" sz="1600" dirty="0">
                <a:solidFill>
                  <a:schemeClr val="tx1"/>
                </a:solidFill>
                <a:latin typeface="Abadi" panose="020B0604020104020204" pitchFamily="34" charset="0"/>
                <a:cs typeface="Arial" panose="020B0604020202020204" pitchFamily="34" charset="0"/>
              </a:rPr>
            </a:br>
            <a:r>
              <a:rPr lang="en-US" sz="1600" dirty="0">
                <a:solidFill>
                  <a:schemeClr val="tx1"/>
                </a:solidFill>
                <a:latin typeface="Abadi" panose="020B0604020104020204" pitchFamily="34" charset="0"/>
                <a:cs typeface="Arial" panose="020B0604020202020204" pitchFamily="34" charset="0"/>
              </a:rPr>
              <a:t>The goal of the project is to build a model that predicts whether the first stage Falcon 9 will land successfully.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38304"/>
            <a:ext cx="10515600" cy="5723241"/>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600" dirty="0">
                <a:solidFill>
                  <a:srgbClr val="0B49CB"/>
                </a:solidFill>
                <a:latin typeface="Abadi" panose="020B0604020104020204" pitchFamily="34" charset="0"/>
                <a:cs typeface="Arial" panose="020B0604020202020204" pitchFamily="34" charset="0"/>
              </a:rPr>
              <a:t>Executive Summary</a:t>
            </a:r>
          </a:p>
          <a:p>
            <a:pPr>
              <a:lnSpc>
                <a:spcPct val="120000"/>
              </a:lnSpc>
              <a:spcBef>
                <a:spcPts val="1400"/>
              </a:spcBef>
            </a:pPr>
            <a:r>
              <a:rPr lang="en-US" sz="1600" dirty="0">
                <a:solidFill>
                  <a:schemeClr val="accent3">
                    <a:lumMod val="25000"/>
                  </a:schemeClr>
                </a:solidFill>
                <a:latin typeface="Abadi" panose="020B0604020104020204" pitchFamily="34" charset="0"/>
                <a:cs typeface="Arial" panose="020B0604020202020204" pitchFamily="34" charset="0"/>
              </a:rPr>
              <a:t>Data collection methodology:</a:t>
            </a:r>
          </a:p>
          <a:p>
            <a:pPr lvl="1">
              <a:lnSpc>
                <a:spcPct val="120000"/>
              </a:lnSpc>
              <a:spcBef>
                <a:spcPts val="1400"/>
              </a:spcBef>
            </a:pPr>
            <a:r>
              <a:rPr lang="en-US" sz="1400" dirty="0">
                <a:solidFill>
                  <a:schemeClr val="bg2">
                    <a:lumMod val="50000"/>
                  </a:schemeClr>
                </a:solidFill>
                <a:latin typeface="Abadi" panose="020B0604020104020204" pitchFamily="34" charset="0"/>
                <a:cs typeface="Arial" panose="020B0604020202020204" pitchFamily="34" charset="0"/>
              </a:rPr>
              <a:t>SpaceX API</a:t>
            </a:r>
          </a:p>
          <a:p>
            <a:pPr lvl="1">
              <a:lnSpc>
                <a:spcPct val="120000"/>
              </a:lnSpc>
              <a:spcBef>
                <a:spcPts val="1400"/>
              </a:spcBef>
            </a:pPr>
            <a:r>
              <a:rPr lang="en-US" sz="1400" dirty="0">
                <a:solidFill>
                  <a:schemeClr val="bg2">
                    <a:lumMod val="50000"/>
                  </a:schemeClr>
                </a:solidFill>
                <a:latin typeface="Abadi" panose="020B0604020104020204" pitchFamily="34" charset="0"/>
                <a:cs typeface="Arial" panose="020B0604020202020204" pitchFamily="34" charset="0"/>
              </a:rPr>
              <a:t>Web scrapping Wikipedia for SpaceX launches records</a:t>
            </a:r>
          </a:p>
          <a:p>
            <a:pPr>
              <a:lnSpc>
                <a:spcPct val="120000"/>
              </a:lnSpc>
              <a:spcBef>
                <a:spcPts val="1400"/>
              </a:spcBef>
            </a:pPr>
            <a:r>
              <a:rPr lang="en-US" sz="1600" dirty="0">
                <a:solidFill>
                  <a:schemeClr val="accent3">
                    <a:lumMod val="25000"/>
                  </a:schemeClr>
                </a:solidFill>
                <a:latin typeface="Abadi" panose="020B0604020104020204" pitchFamily="34" charset="0"/>
                <a:cs typeface="Arial" panose="020B0604020202020204" pitchFamily="34" charset="0"/>
              </a:rPr>
              <a:t>Perform data wrangling</a:t>
            </a:r>
          </a:p>
          <a:p>
            <a:pPr lvl="1">
              <a:lnSpc>
                <a:spcPct val="120000"/>
              </a:lnSpc>
              <a:spcBef>
                <a:spcPts val="1400"/>
              </a:spcBef>
            </a:pPr>
            <a:r>
              <a:rPr lang="en-US" sz="1400" dirty="0">
                <a:solidFill>
                  <a:schemeClr val="bg2">
                    <a:lumMod val="50000"/>
                  </a:schemeClr>
                </a:solidFill>
                <a:latin typeface="Abadi" panose="020B0604020104020204" pitchFamily="34" charset="0"/>
                <a:cs typeface="Arial" panose="020B0604020202020204" pitchFamily="34" charset="0"/>
              </a:rPr>
              <a:t>Data was cleaned and manipulated using pandas. Categorical data were converted to one hot encoding</a:t>
            </a:r>
          </a:p>
          <a:p>
            <a:pPr>
              <a:lnSpc>
                <a:spcPct val="120000"/>
              </a:lnSpc>
              <a:spcBef>
                <a:spcPts val="1400"/>
              </a:spcBef>
            </a:pPr>
            <a:r>
              <a:rPr lang="en-US" sz="1600" dirty="0">
                <a:solidFill>
                  <a:schemeClr val="accent3">
                    <a:lumMod val="25000"/>
                  </a:schemeClr>
                </a:solidFill>
                <a:latin typeface="Abadi" panose="020B0604020104020204" pitchFamily="34" charset="0"/>
                <a:cs typeface="Arial" panose="020B0604020202020204" pitchFamily="34" charset="0"/>
              </a:rPr>
              <a:t>Perform exploratory data analysis (EDA) using visualization and SQL</a:t>
            </a:r>
          </a:p>
          <a:p>
            <a:pPr>
              <a:lnSpc>
                <a:spcPct val="120000"/>
              </a:lnSpc>
              <a:spcBef>
                <a:spcPts val="1400"/>
              </a:spcBef>
            </a:pPr>
            <a:r>
              <a:rPr lang="en-US" sz="1600" dirty="0">
                <a:solidFill>
                  <a:schemeClr val="accent3">
                    <a:lumMod val="25000"/>
                  </a:schemeClr>
                </a:solidFill>
                <a:latin typeface="Abadi" panose="020B0604020104020204" pitchFamily="34" charset="0"/>
                <a:cs typeface="Arial" panose="020B0604020202020204" pitchFamily="34" charset="0"/>
              </a:rPr>
              <a:t>Perform interactive visual analytics using Folium and </a:t>
            </a:r>
            <a:r>
              <a:rPr lang="en-US" sz="1600" dirty="0" err="1">
                <a:solidFill>
                  <a:schemeClr val="accent3">
                    <a:lumMod val="25000"/>
                  </a:schemeClr>
                </a:solidFill>
                <a:latin typeface="Abadi" panose="020B0604020104020204" pitchFamily="34" charset="0"/>
                <a:cs typeface="Arial" panose="020B0604020202020204" pitchFamily="34" charset="0"/>
              </a:rPr>
              <a:t>Plotly</a:t>
            </a:r>
            <a:r>
              <a:rPr lang="en-US" sz="1600" dirty="0">
                <a:solidFill>
                  <a:schemeClr val="accent3">
                    <a:lumMod val="25000"/>
                  </a:schemeClr>
                </a:solidFill>
                <a:latin typeface="Abadi" panose="020B0604020104020204" pitchFamily="34" charset="0"/>
                <a:cs typeface="Arial" panose="020B0604020202020204" pitchFamily="34" charset="0"/>
              </a:rPr>
              <a:t> Dash</a:t>
            </a:r>
          </a:p>
          <a:p>
            <a:pPr>
              <a:lnSpc>
                <a:spcPct val="120000"/>
              </a:lnSpc>
              <a:spcBef>
                <a:spcPts val="1400"/>
              </a:spcBef>
            </a:pPr>
            <a:r>
              <a:rPr lang="en-US" sz="1600" dirty="0">
                <a:solidFill>
                  <a:schemeClr val="accent3">
                    <a:lumMod val="25000"/>
                  </a:schemeClr>
                </a:solidFill>
                <a:latin typeface="Abadi" panose="020B0604020104020204" pitchFamily="34" charset="0"/>
                <a:cs typeface="Arial" panose="020B0604020202020204" pitchFamily="34" charset="0"/>
              </a:rPr>
              <a:t>Perform predictive analysis using classification models</a:t>
            </a:r>
          </a:p>
          <a:p>
            <a:pPr lvl="1">
              <a:lnSpc>
                <a:spcPct val="120000"/>
              </a:lnSpc>
              <a:spcBef>
                <a:spcPts val="1400"/>
              </a:spcBef>
            </a:pPr>
            <a:r>
              <a:rPr lang="en-US" sz="1400" b="0" i="0" u="none" strike="noStrike" dirty="0">
                <a:solidFill>
                  <a:schemeClr val="bg1">
                    <a:lumMod val="50000"/>
                  </a:schemeClr>
                </a:solidFill>
                <a:effectLst/>
                <a:latin typeface="Abadi" panose="020B0604020104020204" pitchFamily="34" charset="0"/>
                <a:cs typeface="Arial" panose="020B0604020202020204" pitchFamily="34" charset="0"/>
              </a:rPr>
              <a:t>The data was split into training and testing sets, fitted into Logistic Regression, K-Nearest Neighbors, Support Vector Machine, and Decision Tree models, and then cross-validated to identify the best model for predicting landing outcomes.</a:t>
            </a:r>
            <a:endParaRPr lang="en-US" sz="1600" dirty="0">
              <a:solidFill>
                <a:schemeClr val="accent3">
                  <a:lumMod val="25000"/>
                </a:schemeClr>
              </a:solidFill>
              <a:latin typeface="Abadi" panose="020B0604020104020204" pitchFamily="34" charset="0"/>
              <a:cs typeface="Arial" panose="020B0604020202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cs typeface="Arial" panose="020B0604020202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cs typeface="Arial" panose="020B0604020202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cs typeface="Arial" panose="020B0604020202020204" pitchFamily="34" charset="0"/>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 on Falcon 9 landings was gathered through SpaceX APIs and web scraping from Wikipedia. To keep results consistent, we used the static links below. </a:t>
            </a:r>
          </a:p>
          <a:p>
            <a:pPr>
              <a:lnSpc>
                <a:spcPct val="100000"/>
              </a:lnSpc>
              <a:spcBef>
                <a:spcPts val="1400"/>
              </a:spcBef>
            </a:pPr>
            <a:r>
              <a:rPr lang="en-US" sz="2200" dirty="0">
                <a:solidFill>
                  <a:schemeClr val="accent3">
                    <a:lumMod val="25000"/>
                  </a:schemeClr>
                </a:solidFill>
                <a:latin typeface="Abadi" panose="020B0604020104020204" pitchFamily="34" charset="0"/>
              </a:rPr>
              <a:t>SpaceX API URL:</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hlinkClick r:id="rId3"/>
              </a:rPr>
              <a:t>https://cf-courses-data.s3.us.cloud-object-storage.appdomain.cloud/IBM-DS0321EN-SkillsNetwork/datasets/API_call_spacex_api.json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Wikipedia SpaceX Launch Data: </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hlinkClick r:id="rId4"/>
              </a:rPr>
              <a:t>https://en.wikipedia.org/w/index.php?title=List_of_Falcon_9_and_Falcon_Heavy_launches&amp;oldid=1027686922</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3114157"/>
            <a:ext cx="10263273" cy="4225925"/>
          </a:xfrm>
          <a:prstGeom prst="rect">
            <a:avLst/>
          </a:prstGeom>
        </p:spPr>
        <p:txBody>
          <a:bodyPr vert="horz" lIns="91440" tIns="45720" rIns="91440" bIns="45720" rtlCol="0" anchor="t">
            <a:normAutofit/>
          </a:bodyPr>
          <a:lstStyle/>
          <a:p>
            <a:r>
              <a:rPr lang="en-US" sz="1600" dirty="0">
                <a:latin typeface="Abadi" panose="020B0604020104020204" pitchFamily="34" charset="0"/>
              </a:rPr>
              <a:t>Data on launches, including rocket type, payload, and landing outcomes, is retrieved using the SpaceX API, which returns information in JSON format. This data is normalized into a CSV file for analysis.</a:t>
            </a:r>
          </a:p>
          <a:p>
            <a:r>
              <a:rPr lang="en-US" sz="1600" b="1" dirty="0" err="1">
                <a:solidFill>
                  <a:schemeClr val="accent3">
                    <a:lumMod val="25000"/>
                  </a:schemeClr>
                </a:solidFill>
                <a:latin typeface="Abadi" panose="020B0604020104020204" pitchFamily="34" charset="0"/>
              </a:rPr>
              <a:t>Github</a:t>
            </a:r>
            <a:r>
              <a:rPr lang="en-US" sz="1600" b="1" dirty="0">
                <a:solidFill>
                  <a:schemeClr val="accent3">
                    <a:lumMod val="25000"/>
                  </a:schemeClr>
                </a:solidFill>
                <a:latin typeface="Abadi" panose="020B0604020104020204" pitchFamily="34" charset="0"/>
              </a:rPr>
              <a:t> URL: </a:t>
            </a:r>
            <a:endParaRPr lang="en-US" sz="2200" b="1" dirty="0">
              <a:solidFill>
                <a:schemeClr val="accent3">
                  <a:lumMod val="25000"/>
                </a:schemeClr>
              </a:solidFill>
              <a:latin typeface="Abadi" panose="020B0604020104020204" pitchFamily="34" charset="0"/>
            </a:endParaRPr>
          </a:p>
          <a:p>
            <a:pPr marL="0" indent="0">
              <a:buNone/>
            </a:pPr>
            <a:endParaRPr lang="en-US" dirty="0">
              <a:latin typeface="Abadi" panose="020B0604020104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descr="A blue and white arrows pointing to a blue square&#10;&#10;Description automatically generated">
            <a:extLst>
              <a:ext uri="{FF2B5EF4-FFF2-40B4-BE49-F238E27FC236}">
                <a16:creationId xmlns:a16="http://schemas.microsoft.com/office/drawing/2014/main" id="{9373F6A9-AEC8-70D3-F343-546A04D0609A}"/>
              </a:ext>
            </a:extLst>
          </p:cNvPr>
          <p:cNvPicPr>
            <a:picLocks noChangeAspect="1"/>
          </p:cNvPicPr>
          <p:nvPr/>
        </p:nvPicPr>
        <p:blipFill>
          <a:blip r:embed="rId3"/>
          <a:stretch>
            <a:fillRect/>
          </a:stretch>
        </p:blipFill>
        <p:spPr>
          <a:xfrm>
            <a:off x="368607" y="1487487"/>
            <a:ext cx="11419739" cy="145630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9" name="Picture 8" descr="A blue and white arrows pointing to a blue square&#10;&#10;Description automatically generated">
            <a:extLst>
              <a:ext uri="{FF2B5EF4-FFF2-40B4-BE49-F238E27FC236}">
                <a16:creationId xmlns:a16="http://schemas.microsoft.com/office/drawing/2014/main" id="{129662A3-B5B8-B6DD-A538-A0B010D27F54}"/>
              </a:ext>
            </a:extLst>
          </p:cNvPr>
          <p:cNvPicPr>
            <a:picLocks noChangeAspect="1"/>
          </p:cNvPicPr>
          <p:nvPr/>
        </p:nvPicPr>
        <p:blipFill>
          <a:blip r:embed="rId3"/>
          <a:stretch>
            <a:fillRect/>
          </a:stretch>
        </p:blipFill>
        <p:spPr>
          <a:xfrm>
            <a:off x="1369868" y="1487488"/>
            <a:ext cx="9620685" cy="1226880"/>
          </a:xfrm>
          <a:prstGeom prst="rect">
            <a:avLst/>
          </a:prstGeom>
        </p:spPr>
      </p:pic>
      <p:sp>
        <p:nvSpPr>
          <p:cNvPr id="10" name="Text Placeholder 2">
            <a:extLst>
              <a:ext uri="{FF2B5EF4-FFF2-40B4-BE49-F238E27FC236}">
                <a16:creationId xmlns:a16="http://schemas.microsoft.com/office/drawing/2014/main" id="{393B2FB7-D586-0FFE-7447-1DEB8E2277B5}"/>
              </a:ext>
            </a:extLst>
          </p:cNvPr>
          <p:cNvSpPr txBox="1">
            <a:spLocks/>
          </p:cNvSpPr>
          <p:nvPr/>
        </p:nvSpPr>
        <p:spPr>
          <a:xfrm>
            <a:off x="770011" y="3114157"/>
            <a:ext cx="10263273" cy="422592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latin typeface="Abadi" panose="020B0604020104020204" pitchFamily="34" charset="0"/>
              </a:rPr>
              <a:t>Launch data is also extracted from Wikipedia using web scraping with </a:t>
            </a:r>
            <a:r>
              <a:rPr lang="en-US" sz="1800" dirty="0" err="1">
                <a:latin typeface="Abadi" panose="020B0604020104020204" pitchFamily="34" charset="0"/>
              </a:rPr>
              <a:t>BeautifulSoup</a:t>
            </a:r>
            <a:r>
              <a:rPr lang="en-US" sz="1800" dirty="0">
                <a:latin typeface="Abadi" panose="020B0604020104020204" pitchFamily="34" charset="0"/>
              </a:rPr>
              <a:t>. The HTML content is parsed, and relevant data is collected and similarly normalized into a CSV file.</a:t>
            </a:r>
          </a:p>
          <a:p>
            <a:r>
              <a:rPr lang="en-US" sz="1800" dirty="0" err="1">
                <a:solidFill>
                  <a:schemeClr val="accent3">
                    <a:lumMod val="25000"/>
                  </a:schemeClr>
                </a:solidFill>
                <a:latin typeface="Abadi" panose="020B0604020104020204" pitchFamily="34" charset="0"/>
              </a:rPr>
              <a:t>Github</a:t>
            </a:r>
            <a:r>
              <a:rPr lang="en-US" sz="1800" dirty="0">
                <a:solidFill>
                  <a:schemeClr val="accent3">
                    <a:lumMod val="25000"/>
                  </a:schemeClr>
                </a:solidFill>
                <a:latin typeface="Abadi" panose="020B0604020104020204" pitchFamily="34" charset="0"/>
              </a:rPr>
              <a:t> URL: </a:t>
            </a:r>
          </a:p>
          <a:p>
            <a:endParaRPr lang="en-US" dirty="0">
              <a:latin typeface="Abadi" panose="020B0604020104020204" pitchFamily="34" charset="0"/>
            </a:endParaRPr>
          </a:p>
          <a:p>
            <a:endParaRPr lang="en-US" dirty="0">
              <a:latin typeface="Abadi" panose="020B0604020104020204" pitchFamily="34" charset="0"/>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287</TotalTime>
  <Words>1674</Words>
  <Application>Microsoft Macintosh PowerPoint</Application>
  <PresentationFormat>Widescreen</PresentationFormat>
  <Paragraphs>223</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Jerry Tang</cp:lastModifiedBy>
  <cp:revision>211</cp:revision>
  <dcterms:created xsi:type="dcterms:W3CDTF">2021-04-29T18:58:34Z</dcterms:created>
  <dcterms:modified xsi:type="dcterms:W3CDTF">2024-09-06T00:03:35Z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